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0" r:id="rId2"/>
    <p:sldId id="261" r:id="rId3"/>
    <p:sldId id="259" r:id="rId4"/>
    <p:sldId id="257" r:id="rId5"/>
    <p:sldId id="274" r:id="rId6"/>
    <p:sldId id="263" r:id="rId7"/>
    <p:sldId id="275" r:id="rId8"/>
    <p:sldId id="265" r:id="rId9"/>
    <p:sldId id="266" r:id="rId10"/>
    <p:sldId id="267" r:id="rId11"/>
    <p:sldId id="268" r:id="rId12"/>
    <p:sldId id="269" r:id="rId13"/>
    <p:sldId id="277" r:id="rId14"/>
    <p:sldId id="270" r:id="rId15"/>
    <p:sldId id="264" r:id="rId16"/>
    <p:sldId id="276" r:id="rId17"/>
    <p:sldId id="272" r:id="rId18"/>
    <p:sldId id="271" r:id="rId19"/>
    <p:sldId id="273" r:id="rId20"/>
    <p:sldId id="30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0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316" r:id="rId42"/>
    <p:sldId id="320" r:id="rId43"/>
    <p:sldId id="319" r:id="rId44"/>
    <p:sldId id="317" r:id="rId45"/>
    <p:sldId id="318" r:id="rId46"/>
    <p:sldId id="303" r:id="rId47"/>
    <p:sldId id="304" r:id="rId48"/>
    <p:sldId id="305" r:id="rId49"/>
    <p:sldId id="321" r:id="rId50"/>
    <p:sldId id="322" r:id="rId51"/>
    <p:sldId id="323" r:id="rId52"/>
    <p:sldId id="324" r:id="rId53"/>
    <p:sldId id="308" r:id="rId5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CF61A23-1FA2-4DA2-A03D-E6C3E3A422FF}">
          <p14:sldIdLst>
            <p14:sldId id="260"/>
            <p14:sldId id="261"/>
            <p14:sldId id="259"/>
            <p14:sldId id="257"/>
            <p14:sldId id="274"/>
            <p14:sldId id="263"/>
            <p14:sldId id="275"/>
            <p14:sldId id="265"/>
            <p14:sldId id="266"/>
            <p14:sldId id="267"/>
            <p14:sldId id="268"/>
            <p14:sldId id="269"/>
            <p14:sldId id="277"/>
            <p14:sldId id="270"/>
            <p14:sldId id="264"/>
            <p14:sldId id="276"/>
            <p14:sldId id="272"/>
            <p14:sldId id="271"/>
            <p14:sldId id="273"/>
            <p14:sldId id="30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3"/>
            <p14:sldId id="292"/>
            <p14:sldId id="294"/>
            <p14:sldId id="295"/>
            <p14:sldId id="296"/>
            <p14:sldId id="297"/>
            <p14:sldId id="298"/>
            <p14:sldId id="316"/>
            <p14:sldId id="320"/>
            <p14:sldId id="319"/>
            <p14:sldId id="317"/>
            <p14:sldId id="318"/>
            <p14:sldId id="303"/>
            <p14:sldId id="304"/>
            <p14:sldId id="305"/>
            <p14:sldId id="321"/>
            <p14:sldId id="322"/>
            <p14:sldId id="323"/>
            <p14:sldId id="324"/>
            <p14:sldId id="30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00FF"/>
    <a:srgbClr val="996600"/>
    <a:srgbClr val="FF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>
      <p:cViewPr>
        <p:scale>
          <a:sx n="100" d="100"/>
          <a:sy n="100" d="100"/>
        </p:scale>
        <p:origin x="-960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7694C-D299-4627-953E-DAC27F485270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75E5F-6EF6-44C4-8EAE-B6D6602AC9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62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297A-B2D2-4874-8A73-7E5BA443DD77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91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A2022-286E-48F5-A2AB-A9E3C736F238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5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134C-2647-4F24-9E80-3DB45C6436FB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1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DC57-BD3C-4D25-9563-10ABBA3A8DBF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82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182A-32A8-4D17-B1FC-4FB737429D8C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3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605F-B0EA-425B-8469-E5FDC763B800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69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0C686-3792-415A-9601-88FEC2216186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83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7A7E-E9F7-4F90-8567-F7F13E368151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31C95-6868-4FDD-9BB8-382CB8851395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5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9BEA4-3C08-45AF-9E23-7836796E748D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38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BB37-2D09-443A-9044-693AF0580D91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35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7B99-A8A3-4A29-85DB-6A576335F8B2}" type="datetime1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20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099782"/>
            <a:ext cx="4355976" cy="4705482"/>
          </a:xfrm>
          <a:prstGeom prst="rect">
            <a:avLst/>
          </a:prstGeom>
          <a:solidFill>
            <a:srgbClr val="C6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DC8A-3EFD-48E5-90C2-B1B3EA3747D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99782"/>
            <a:ext cx="7416824" cy="4705482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36513" y="1412776"/>
            <a:ext cx="6516725" cy="4392488"/>
          </a:xfrm>
        </p:spPr>
        <p:txBody>
          <a:bodyPr anchor="t" anchorCtr="0">
            <a:noAutofit/>
          </a:bodyPr>
          <a:lstStyle/>
          <a:p>
            <a:r>
              <a:rPr lang="zh-TW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輕鬆</a:t>
            </a:r>
            <a:r>
              <a:rPr lang="zh-TW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使用</a:t>
            </a:r>
            <a:r>
              <a:rPr lang="en-US" altLang="zh-TW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ArduTalk</a:t>
            </a:r>
            <a:br>
              <a:rPr lang="en-US" altLang="zh-TW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</a:br>
            <a:r>
              <a:rPr lang="zh-TW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開</a:t>
            </a:r>
            <a:r>
              <a:rPr lang="zh-TW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發物聯網應用</a:t>
            </a:r>
            <a:endParaRPr lang="en-US" altLang="zh-TW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  <a:p>
            <a:endParaRPr lang="en-US" altLang="zh-TW" sz="4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altLang="zh-TW" sz="4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  </a:t>
            </a:r>
            <a:endParaRPr lang="zh-TW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267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" y="1451251"/>
            <a:ext cx="9020610" cy="507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717044" y="2980671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4</a:t>
            </a:r>
            <a:endParaRPr lang="zh-TW" altLang="en-US" sz="2800" b="1" dirty="0"/>
          </a:p>
        </p:txBody>
      </p:sp>
      <p:sp>
        <p:nvSpPr>
          <p:cNvPr id="5" name="橢圓 4"/>
          <p:cNvSpPr/>
          <p:nvPr/>
        </p:nvSpPr>
        <p:spPr>
          <a:xfrm>
            <a:off x="2725670" y="3539483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5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95649" y="3055086"/>
            <a:ext cx="13845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命名專案名稱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11742" y="3622524"/>
            <a:ext cx="17523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設定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專案密碼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187006" y="548680"/>
            <a:ext cx="27699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命名專案並指定密碼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1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94533"/>
            <a:ext cx="8844136" cy="497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2699792" y="381164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6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573056" y="548680"/>
            <a:ext cx="3997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選單中點擊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516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4427984" y="342900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7</a:t>
            </a:r>
            <a:endParaRPr lang="zh-TW" altLang="en-US" sz="2800" b="1" dirty="0"/>
          </a:p>
        </p:txBody>
      </p:sp>
      <p:sp>
        <p:nvSpPr>
          <p:cNvPr id="4" name="橢圓 3"/>
          <p:cNvSpPr/>
          <p:nvPr/>
        </p:nvSpPr>
        <p:spPr>
          <a:xfrm>
            <a:off x="4427984" y="414908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8</a:t>
            </a:r>
            <a:endParaRPr lang="zh-TW" altLang="en-US" sz="28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580112" y="4733625"/>
            <a:ext cx="2565610" cy="567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勾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選需要使用的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Output Device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80112" y="3555255"/>
            <a:ext cx="256561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勾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選需要使用的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Input Device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02926" y="4301722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102926" y="4530679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102926" y="4758329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60070" y="548680"/>
            <a:ext cx="2623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勾選需要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IDF/ODF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949292" y="594928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9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64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" y="1697673"/>
            <a:ext cx="908900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3347864" y="2996952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79512" y="2996952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801706" y="3206379"/>
            <a:ext cx="250717" cy="1210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1052423" y="3104965"/>
            <a:ext cx="2655481" cy="1329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23528" y="4459178"/>
            <a:ext cx="188301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若為灰色字體可點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擊此處連接</a:t>
            </a:r>
            <a:r>
              <a:rPr lang="zh-TW" altLang="en-US" b="1" dirty="0"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788024" y="5013176"/>
            <a:ext cx="3497748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選擇自己的裝置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可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比對板子背面的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編號後六碼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例如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編號為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2c3ae8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5409fd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則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5409fd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為自己的板子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>
            <a:stCxn id="15" idx="0"/>
          </p:cNvCxnSpPr>
          <p:nvPr/>
        </p:nvCxnSpPr>
        <p:spPr>
          <a:xfrm flipV="1">
            <a:off x="6536898" y="4382220"/>
            <a:ext cx="450498" cy="6309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7740352" y="407707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b="1" dirty="0" smtClean="0"/>
              <a:t>10</a:t>
            </a:r>
            <a:endParaRPr lang="zh-TW" altLang="en-US" b="1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494782" y="548680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連接正確的板子</a:t>
            </a:r>
          </a:p>
        </p:txBody>
      </p:sp>
      <p:sp>
        <p:nvSpPr>
          <p:cNvPr id="4" name="矩形 3"/>
          <p:cNvSpPr/>
          <p:nvPr/>
        </p:nvSpPr>
        <p:spPr>
          <a:xfrm>
            <a:off x="6046707" y="2924944"/>
            <a:ext cx="665041" cy="281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063676" y="3579613"/>
            <a:ext cx="665041" cy="281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042633" y="4227685"/>
            <a:ext cx="665041" cy="281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588224" y="4149080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3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827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496" y="2317948"/>
            <a:ext cx="1440000" cy="38884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59832" y="2317948"/>
            <a:ext cx="1440160" cy="38884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54947" y="5414292"/>
            <a:ext cx="12010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輸入端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Input Device</a:t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91999" y="5414292"/>
            <a:ext cx="137582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輸出端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Output Device</a:t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033301" y="2956229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33301" y="3247480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33301" y="3529293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164844" y="2999359"/>
            <a:ext cx="23446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藍色字體且是正確號碼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的板子即連結完成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517128" y="548680"/>
            <a:ext cx="21097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操作畫面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8024" y="2649104"/>
            <a:ext cx="617729" cy="184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5409fd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635759" y="2649104"/>
            <a:ext cx="617729" cy="184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5409fd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4270651" y="2777707"/>
            <a:ext cx="897147" cy="3450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 flipV="1">
            <a:off x="1121436" y="2777707"/>
            <a:ext cx="4046362" cy="362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24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" y="7386"/>
            <a:ext cx="9128114" cy="6843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84" y="1188039"/>
            <a:ext cx="2848272" cy="562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直線單箭頭接點 15"/>
          <p:cNvCxnSpPr/>
          <p:nvPr/>
        </p:nvCxnSpPr>
        <p:spPr>
          <a:xfrm>
            <a:off x="5814204" y="1923691"/>
            <a:ext cx="1259456" cy="8971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796951" y="2251494"/>
            <a:ext cx="1276709" cy="1173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831457" y="2527540"/>
            <a:ext cx="1259456" cy="1518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796951" y="3976777"/>
            <a:ext cx="1328468" cy="638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796951" y="4252823"/>
            <a:ext cx="1311215" cy="9489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796951" y="4546121"/>
            <a:ext cx="1345721" cy="1242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5796951" y="4822166"/>
            <a:ext cx="1345721" cy="1570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2104845" y="1958196"/>
            <a:ext cx="1086929" cy="862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343655" y="2654164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43655" y="3256106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43655" y="3862209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67329" y="1947312"/>
            <a:ext cx="140577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5409fd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7483688" y="1945680"/>
            <a:ext cx="140577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5409fd</a:t>
            </a:r>
          </a:p>
        </p:txBody>
      </p:sp>
    </p:spTree>
    <p:extLst>
      <p:ext uri="{BB962C8B-B14F-4D97-AF65-F5344CB8AC3E}">
        <p14:creationId xmlns:p14="http://schemas.microsoft.com/office/powerpoint/2010/main" val="24343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05230" y="1850839"/>
            <a:ext cx="3024334" cy="1594649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2942147" y="4725144"/>
            <a:ext cx="3259706" cy="2011079"/>
            <a:chOff x="2653344" y="4586273"/>
            <a:chExt cx="3259706" cy="2011079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44" y="4675517"/>
              <a:ext cx="1270583" cy="170581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465" y="4675518"/>
              <a:ext cx="1270585" cy="17058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586273"/>
              <a:ext cx="1044665" cy="2011079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79" y="1105306"/>
            <a:ext cx="2298413" cy="308571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110335" y="548680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麵包板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03239" y="4360957"/>
            <a:ext cx="59375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將兩塊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麵包板與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組合方便後續實作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851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14" y="1988840"/>
            <a:ext cx="3003319" cy="36220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5237">
            <a:off x="1773537" y="2673131"/>
            <a:ext cx="1491291" cy="198838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1538784" y="3326914"/>
            <a:ext cx="10800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1538784" y="3592251"/>
            <a:ext cx="1080000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1538784" y="4054877"/>
            <a:ext cx="1080000" cy="0"/>
          </a:xfrm>
          <a:prstGeom prst="straightConnector1">
            <a:avLst/>
          </a:prstGeom>
          <a:ln w="34925">
            <a:solidFill>
              <a:srgbClr val="9966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36722" y="3136691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54349" y="3404471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3V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52746" y="3873357"/>
            <a:ext cx="3414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996600"/>
                </a:solidFill>
                <a:ea typeface="微軟正黑體" panose="020B0604030504040204" pitchFamily="34" charset="-120"/>
              </a:rPr>
              <a:t>A0</a:t>
            </a:r>
            <a:endParaRPr lang="zh-TW" altLang="en-US" sz="2400" b="1" dirty="0">
              <a:solidFill>
                <a:srgbClr val="9966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6469446" y="3560076"/>
            <a:ext cx="936744" cy="9490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016943" y="4474616"/>
            <a:ext cx="18466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亮度感測元件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694723" y="548680"/>
            <a:ext cx="37545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亮度感測器模組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Light sensor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17</a:t>
            </a:fld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301734" y="3413097"/>
            <a:ext cx="1621921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301734" y="3649373"/>
            <a:ext cx="1621921" cy="0"/>
          </a:xfrm>
          <a:prstGeom prst="straightConnector1">
            <a:avLst/>
          </a:prstGeom>
          <a:ln w="825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19872" y="4170681"/>
            <a:ext cx="1503783" cy="0"/>
          </a:xfrm>
          <a:prstGeom prst="straightConnector1">
            <a:avLst/>
          </a:prstGeom>
          <a:ln w="82550">
            <a:solidFill>
              <a:srgbClr val="9966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203839" y="633646"/>
            <a:ext cx="6328601" cy="6107722"/>
            <a:chOff x="1189431" y="724238"/>
            <a:chExt cx="6328601" cy="610772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968" y="724238"/>
              <a:ext cx="5892064" cy="5409524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1806805" y="4049862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紅</a:t>
              </a:r>
              <a: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382869" y="6093296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綠</a:t>
              </a:r>
              <a:r>
                <a:rPr lang="en-US" altLang="zh-TW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013702" y="5877272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藍</a:t>
              </a:r>
              <a:r>
                <a:rPr lang="en-US" altLang="zh-TW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331297" y="5498648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負</a:t>
              </a:r>
              <a:r>
                <a: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極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189431" y="6138760"/>
              <a:ext cx="5915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2400" b="1" dirty="0" smtClean="0">
                  <a:ea typeface="微軟正黑體" panose="020B0604030504040204" pitchFamily="34" charset="-120"/>
                </a:rPr>
                <a:t>GND</a:t>
              </a:r>
              <a:endParaRPr lang="zh-TW" altLang="en-US" sz="2400" b="1" dirty="0"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203563" y="332656"/>
            <a:ext cx="47368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R</a:t>
            </a:r>
            <a:r>
              <a:rPr lang="en-US" altLang="zh-TW" sz="3200" b="1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G</a:t>
            </a:r>
            <a:r>
              <a:rPr lang="en-US" altLang="zh-TW" sz="32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三色</a:t>
            </a:r>
            <a:r>
              <a:rPr lang="zh-TW" altLang="en-US" sz="2400" b="1" dirty="0">
                <a:ea typeface="微軟正黑體" panose="020B0604030504040204" pitchFamily="34" charset="-120"/>
              </a:rPr>
              <a:t>發光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二極體</a:t>
            </a:r>
            <a:r>
              <a:rPr lang="en-US" altLang="zh-TW" sz="32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針腳定義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301220" y="6139426"/>
            <a:ext cx="7678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(3.2V)</a:t>
            </a:r>
            <a:endParaRPr lang="zh-TW" altLang="en-US" sz="2400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07904" y="6453336"/>
            <a:ext cx="7678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(3.2V)</a:t>
            </a:r>
            <a:endParaRPr lang="zh-TW" altLang="en-US" sz="2400" dirty="0">
              <a:solidFill>
                <a:srgbClr val="00B0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327641" y="4797152"/>
            <a:ext cx="5161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(2V)</a:t>
            </a:r>
            <a:endParaRPr lang="zh-TW" altLang="en-US" sz="2400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8" y="3567979"/>
            <a:ext cx="3694365" cy="245164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51520" y="2222424"/>
            <a:ext cx="405078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針腳輸出電壓為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3.3V</a:t>
            </a: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使用</a:t>
            </a:r>
            <a:r>
              <a:rPr lang="zh-TW" altLang="en-US" sz="2400" b="1" dirty="0">
                <a:ea typeface="微軟正黑體" panose="020B0604030504040204" pitchFamily="34" charset="-120"/>
              </a:rPr>
              <a:t>紅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光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時要串接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歐姆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ea typeface="微軟正黑體" panose="020B0604030504040204" pitchFamily="34" charset="-120"/>
              </a:rPr>
              <a:t>之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電阻，避免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燒毀。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9552" y="3800073"/>
            <a:ext cx="12743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歐姆電阻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59" y="2486056"/>
            <a:ext cx="3844733" cy="3247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47664" y="4512223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(5V) DC+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473160" y="4939625"/>
            <a:ext cx="452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DC-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929507" y="5304311"/>
            <a:ext cx="2837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29463" y="2207967"/>
            <a:ext cx="22971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NC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(Normal close)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44748" y="2568007"/>
            <a:ext cx="6389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43230" y="2990763"/>
            <a:ext cx="23451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 (Normal open)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70700" y="5304311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電源指示燈</a:t>
            </a:r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149343" y="5124291"/>
            <a:ext cx="618105" cy="328073"/>
          </a:xfrm>
          <a:prstGeom prst="straightConnector1">
            <a:avLst/>
          </a:prstGeom>
          <a:ln w="412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3266452" y="2933451"/>
            <a:ext cx="327804" cy="1449238"/>
          </a:xfrm>
          <a:prstGeom prst="straightConnector1">
            <a:avLst/>
          </a:prstGeom>
          <a:ln w="412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493159" y="2630723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動作指示燈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422070" y="332656"/>
            <a:ext cx="2299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54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是</a:t>
            </a:r>
            <a:r>
              <a:rPr lang="zh-TW" altLang="en-US" dirty="0">
                <a:ea typeface="微軟正黑體" panose="020B0604030504040204" pitchFamily="34" charset="-120"/>
              </a:rPr>
              <a:t>什</a:t>
            </a:r>
            <a:r>
              <a:rPr lang="zh-TW" altLang="en-US" dirty="0" smtClean="0">
                <a:ea typeface="微軟正黑體" panose="020B0604030504040204" pitchFamily="34" charset="-120"/>
              </a:rPr>
              <a:t>麼</a:t>
            </a:r>
            <a:r>
              <a:rPr lang="en-US" altLang="zh-TW" dirty="0" smtClean="0">
                <a:ea typeface="微軟正黑體" panose="020B0604030504040204" pitchFamily="34" charset="-120"/>
              </a:rPr>
              <a:t>?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52528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為基於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IoTtalk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上提供快速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Arduino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網路應用開發環境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透過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可以快速實現單一板子之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物聯網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應用或是多個板子互聯之應用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DC8A-3EFD-48E5-90C2-B1B3EA3747D3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87824" y="4293096"/>
            <a:ext cx="3361218" cy="2376264"/>
          </a:xfrm>
          <a:prstGeom prst="rect">
            <a:avLst/>
          </a:prstGeom>
          <a:noFill/>
          <a:ln w="349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31766" y="4201924"/>
            <a:ext cx="1501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ArduTalk</a:t>
            </a:r>
            <a:endParaRPr lang="zh-TW" altLang="en-US" sz="2800" b="1" dirty="0"/>
          </a:p>
        </p:txBody>
      </p:sp>
      <p:sp>
        <p:nvSpPr>
          <p:cNvPr id="76" name="Cloud"/>
          <p:cNvSpPr>
            <a:spLocks noChangeAspect="1" noEditPoints="1" noChangeArrowheads="1"/>
          </p:cNvSpPr>
          <p:nvPr/>
        </p:nvSpPr>
        <p:spPr bwMode="auto">
          <a:xfrm>
            <a:off x="3779912" y="4869160"/>
            <a:ext cx="1728192" cy="112341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11691" y="5187153"/>
            <a:ext cx="878886" cy="618111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IoTtalk</a:t>
            </a:r>
            <a:b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Server</a:t>
            </a:r>
            <a:endParaRPr lang="en-US" altLang="zh-TW" sz="2000" baseline="-25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235559" y="4869160"/>
            <a:ext cx="84049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Cloud</a:t>
            </a:r>
            <a:endParaRPr lang="zh-TW" altLang="en-US" sz="2000" baseline="-25000" dirty="0">
              <a:solidFill>
                <a:schemeClr val="tx1"/>
              </a:solidFill>
            </a:endParaRPr>
          </a:p>
        </p:txBody>
      </p:sp>
      <p:pic>
        <p:nvPicPr>
          <p:cNvPr id="2118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15" y="5531196"/>
            <a:ext cx="532781" cy="10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24" y="5531196"/>
            <a:ext cx="532781" cy="10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85" name="直線接點 2084"/>
          <p:cNvCxnSpPr>
            <a:endCxn id="77" idx="1"/>
          </p:cNvCxnSpPr>
          <p:nvPr/>
        </p:nvCxnSpPr>
        <p:spPr>
          <a:xfrm flipV="1">
            <a:off x="3398808" y="5496209"/>
            <a:ext cx="812883" cy="34868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H="1" flipV="1">
            <a:off x="5092765" y="5496209"/>
            <a:ext cx="812883" cy="34868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圖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085184"/>
            <a:ext cx="923937" cy="11142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16" y="5011490"/>
            <a:ext cx="943012" cy="865782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750508"/>
            <a:ext cx="1039637" cy="878061"/>
          </a:xfrm>
          <a:prstGeom prst="rect">
            <a:avLst/>
          </a:prstGeom>
        </p:spPr>
      </p:pic>
      <p:cxnSp>
        <p:nvCxnSpPr>
          <p:cNvPr id="90" name="直線接點 89"/>
          <p:cNvCxnSpPr/>
          <p:nvPr/>
        </p:nvCxnSpPr>
        <p:spPr>
          <a:xfrm>
            <a:off x="2411760" y="5642318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6170538" y="5672132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6167649" y="6313996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3107348" y="5266704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MCU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689050" y="5237826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MCU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308304" y="5229200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LED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24899" y="6254840"/>
            <a:ext cx="631477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Relay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426824" y="4814680"/>
            <a:ext cx="148899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Light sensor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5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實作範例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1: RGB LED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燈控制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Knob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Smartphone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2: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亮度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感測模組連接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光感應燈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3: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多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板子合作運用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4: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虛實整合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5: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實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作智慧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開關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ea typeface="微軟正黑體" panose="020B0604030504040204" pitchFamily="34" charset="-120"/>
              </a:rPr>
              <a:t>LAB6: </a:t>
            </a:r>
            <a:r>
              <a:rPr lang="zh-TW" altLang="en-US" dirty="0">
                <a:ea typeface="微軟正黑體" panose="020B0604030504040204" pitchFamily="34" charset="-120"/>
              </a:rPr>
              <a:t>光感丟</a:t>
            </a:r>
            <a:r>
              <a:rPr lang="zh-TW" altLang="en-US" dirty="0" smtClean="0">
                <a:ea typeface="微軟正黑體" panose="020B0604030504040204" pitchFamily="34" charset="-120"/>
              </a:rPr>
              <a:t>球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0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1752" y="2133687"/>
            <a:ext cx="2895704" cy="38876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96" y="2133687"/>
            <a:ext cx="2895704" cy="38876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LAB1 – RGB LED</a:t>
            </a:r>
            <a:r>
              <a:rPr lang="zh-TW" altLang="en-US" dirty="0" smtClean="0">
                <a:ea typeface="微軟正黑體" panose="020B0604030504040204" pitchFamily="34" charset="-120"/>
              </a:rPr>
              <a:t>控制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6841" flipV="1">
            <a:off x="5980478" y="1585973"/>
            <a:ext cx="2454218" cy="2213028"/>
          </a:xfrm>
          <a:prstGeom prst="rect">
            <a:avLst/>
          </a:prstGeom>
        </p:spPr>
      </p:pic>
      <p:cxnSp>
        <p:nvCxnSpPr>
          <p:cNvPr id="17" name="直線接點 16"/>
          <p:cNvCxnSpPr/>
          <p:nvPr/>
        </p:nvCxnSpPr>
        <p:spPr>
          <a:xfrm>
            <a:off x="3362960" y="2377440"/>
            <a:ext cx="2448560" cy="60960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3362960" y="2529840"/>
            <a:ext cx="2326640" cy="8128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3358391" y="2661920"/>
            <a:ext cx="2188969" cy="1016256"/>
          </a:xfrm>
          <a:prstGeom prst="line">
            <a:avLst/>
          </a:prstGeom>
          <a:ln w="412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5529860" y="2863969"/>
            <a:ext cx="12743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歐姆電阻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3367694" y="2763520"/>
            <a:ext cx="2260946" cy="4734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20" y="2730128"/>
            <a:ext cx="332468" cy="10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2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1" y="980728"/>
            <a:ext cx="3240001" cy="57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42" y="980728"/>
            <a:ext cx="3240001" cy="5760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59711" y="4741360"/>
            <a:ext cx="2040589" cy="3623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172595" y="6171378"/>
            <a:ext cx="792089" cy="58647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92190" y="2888245"/>
            <a:ext cx="890649" cy="23204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6588224" y="3068960"/>
            <a:ext cx="569343" cy="3623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177062" y="5597404"/>
            <a:ext cx="15372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3.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選取類型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6763110" y="5854939"/>
            <a:ext cx="481073" cy="6096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1630929" y="4991777"/>
            <a:ext cx="711254" cy="57593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475656" y="5426640"/>
            <a:ext cx="2881815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2.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叫出一個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   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備用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51520" y="173279"/>
            <a:ext cx="3686907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1.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打開</a:t>
            </a:r>
            <a:r>
              <a:rPr lang="zh-TW" altLang="en-US" sz="2400" b="1" dirty="0">
                <a:ea typeface="微軟正黑體" panose="020B0604030504040204" pitchFamily="34" charset="-120"/>
              </a:rPr>
              <a:t>手機上的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瀏覽器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     網址輸入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140.113.199.200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87875" y="1301416"/>
            <a:ext cx="504057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3568" y="1268760"/>
            <a:ext cx="2040589" cy="3623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2138675" y="836712"/>
            <a:ext cx="674495" cy="61320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020272" y="3275692"/>
            <a:ext cx="2075889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4.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記住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這設備名稱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8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3793"/>
            <a:ext cx="9146775" cy="514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56ADA4F4-52DE-44A2-9828-6F971FD0A35D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92441" y="3110592"/>
            <a:ext cx="1836460" cy="45459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860032" y="4427484"/>
            <a:ext cx="789709" cy="28308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519219" y="5572654"/>
            <a:ext cx="868680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3528" y="899428"/>
            <a:ext cx="65239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介面操點選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個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7"/>
            <a:ext cx="6912770" cy="38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59" y="3140968"/>
            <a:ext cx="3246597" cy="57717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72000" y="2708920"/>
            <a:ext cx="1584176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184700" y="4997936"/>
            <a:ext cx="1108364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6012160" y="3051448"/>
            <a:ext cx="556280" cy="1947272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304197" y="2852936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1115616" y="2492897"/>
            <a:ext cx="648072" cy="91403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547664" y="3451066"/>
            <a:ext cx="188301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選完設備後變成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藍色才</a:t>
            </a:r>
            <a:r>
              <a:rPr lang="zh-TW" altLang="en-US" b="1" dirty="0">
                <a:ea typeface="微軟正黑體" panose="020B0604030504040204" pitchFamily="34" charset="-120"/>
              </a:rPr>
              <a:t>是正確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連接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設備名字要選對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30424" y="2392795"/>
            <a:ext cx="485192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00.Rem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18419" y="714762"/>
            <a:ext cx="53520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將</a:t>
            </a:r>
            <a:r>
              <a:rPr lang="zh-TW" altLang="en-US" sz="2400" b="1" dirty="0">
                <a:ea typeface="微軟正黑體" panose="020B0604030504040204" pitchFamily="34" charset="-120"/>
              </a:rPr>
              <a:t>叫出來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連接上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01122" y="2644532"/>
            <a:ext cx="403440" cy="12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01122" y="2861284"/>
            <a:ext cx="366764" cy="12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Knob2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01122" y="3078176"/>
            <a:ext cx="403440" cy="12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Knob3</a:t>
            </a:r>
          </a:p>
        </p:txBody>
      </p:sp>
    </p:spTree>
    <p:extLst>
      <p:ext uri="{BB962C8B-B14F-4D97-AF65-F5344CB8AC3E}">
        <p14:creationId xmlns:p14="http://schemas.microsoft.com/office/powerpoint/2010/main" val="42185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8" y="1692602"/>
            <a:ext cx="7263110" cy="317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981298" y="3286670"/>
            <a:ext cx="1872208" cy="49416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09890" y="3286670"/>
            <a:ext cx="1872208" cy="49416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2"/>
          </p:cNvCxnSpPr>
          <p:nvPr/>
        </p:nvCxnSpPr>
        <p:spPr>
          <a:xfrm flipH="1">
            <a:off x="2133428" y="2556698"/>
            <a:ext cx="2371470" cy="10081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645594" y="2002700"/>
            <a:ext cx="17186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Knob1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D0~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建立一條連線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>
            <a:stCxn id="7" idx="2"/>
          </p:cNvCxnSpPr>
          <p:nvPr/>
        </p:nvCxnSpPr>
        <p:spPr>
          <a:xfrm>
            <a:off x="4504898" y="2556698"/>
            <a:ext cx="2741096" cy="10081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21699" y="3403599"/>
            <a:ext cx="756738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noAutofit/>
          </a:bodyPr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331640" y="3871793"/>
            <a:ext cx="756738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noAutofit/>
          </a:bodyPr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Knob2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331640" y="4345369"/>
            <a:ext cx="756738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noAutofit/>
          </a:bodyPr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Knob3</a:t>
            </a:r>
          </a:p>
        </p:txBody>
      </p:sp>
    </p:spTree>
    <p:extLst>
      <p:ext uri="{BB962C8B-B14F-4D97-AF65-F5344CB8AC3E}">
        <p14:creationId xmlns:p14="http://schemas.microsoft.com/office/powerpoint/2010/main" val="21397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02" y="620480"/>
            <a:ext cx="3240001" cy="5760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221708" y="5715000"/>
            <a:ext cx="1080120" cy="74676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33876" y="653637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選取類型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4640580" y="3901440"/>
            <a:ext cx="1066801" cy="4876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13453" y="4315162"/>
            <a:ext cx="14923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轉轉旋鈕看看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會發生甚麼事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?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5055296" y="6146800"/>
            <a:ext cx="711199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4888" y="3933056"/>
            <a:ext cx="340298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也可以試試看用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Keypad</a:t>
            </a:r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Switch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會發生甚麼事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要先去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頁面建立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Keypad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ea typeface="微軟正黑體" panose="020B0604030504040204" pitchFamily="34" charset="-120"/>
              </a:rPr>
              <a:t>Switch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D1~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之間的連線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216989" y="5041052"/>
            <a:ext cx="887586" cy="882228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87697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7162" y="3284984"/>
            <a:ext cx="272331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試著</a:t>
            </a: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調整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三個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Knob1~Knob3</a:t>
            </a: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控制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RGB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三個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LED, 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可以調出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很多種顏色喔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!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1851" y="2271848"/>
            <a:ext cx="607945" cy="42672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372100" y="2545080"/>
            <a:ext cx="685800" cy="4876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086440" y="3043386"/>
            <a:ext cx="17999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切換</a:t>
            </a:r>
            <a:r>
              <a:rPr lang="en-US" altLang="zh-TW" b="1" dirty="0" smtClean="0">
                <a:ea typeface="微軟正黑體" panose="020B0604030504040204" pitchFamily="34" charset="-120"/>
              </a:rPr>
              <a:t>Knob1~Knob3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6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857625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15" y="0"/>
            <a:ext cx="38576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240" y="96912"/>
            <a:ext cx="3070200" cy="78700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3728" y="435592"/>
            <a:ext cx="460644" cy="257104"/>
          </a:xfrm>
          <a:prstGeom prst="rect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93167" y="1146810"/>
            <a:ext cx="240276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使用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手機</a:t>
            </a:r>
            <a:r>
              <a:rPr lang="en-US" altLang="zh-TW" b="1" dirty="0" smtClean="0">
                <a:ea typeface="微軟正黑體" panose="020B0604030504040204" pitchFamily="34" charset="-120"/>
              </a:rPr>
              <a:t>Chrome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瀏覽器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輸入此網址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2143761" y="640080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32080" y="4725144"/>
            <a:ext cx="1461087" cy="4259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1635760" y="4968240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63688" y="5384249"/>
            <a:ext cx="16794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Smartphone</a:t>
            </a:r>
          </a:p>
        </p:txBody>
      </p:sp>
      <p:sp>
        <p:nvSpPr>
          <p:cNvPr id="14" name="矩形 13"/>
          <p:cNvSpPr/>
          <p:nvPr/>
        </p:nvSpPr>
        <p:spPr>
          <a:xfrm>
            <a:off x="5292080" y="833492"/>
            <a:ext cx="2520280" cy="5072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7692896" y="1391920"/>
            <a:ext cx="487680" cy="8128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917990" y="2204864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pPr algn="r"/>
            <a:r>
              <a:rPr lang="zh-TW" altLang="en-US" b="1" dirty="0" smtClean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39752" y="3851756"/>
            <a:ext cx="415177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9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8720"/>
            <a:ext cx="9140603" cy="514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55576" y="2851972"/>
            <a:ext cx="1296144" cy="45459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56076" y="3408107"/>
            <a:ext cx="1051103" cy="3425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92697" y="5086502"/>
            <a:ext cx="631137" cy="3425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56076" y="4149941"/>
            <a:ext cx="1051103" cy="3425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67544" y="292441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2" name="橢圓 11"/>
          <p:cNvSpPr/>
          <p:nvPr/>
        </p:nvSpPr>
        <p:spPr>
          <a:xfrm>
            <a:off x="4390280" y="3390595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3" name="橢圓 12"/>
          <p:cNvSpPr/>
          <p:nvPr/>
        </p:nvSpPr>
        <p:spPr>
          <a:xfrm>
            <a:off x="4390280" y="41407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14" name="橢圓 13"/>
          <p:cNvSpPr/>
          <p:nvPr/>
        </p:nvSpPr>
        <p:spPr>
          <a:xfrm>
            <a:off x="4210260" y="507774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/>
              <a:t>4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9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1300"/>
            <a:ext cx="77724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52936"/>
            <a:ext cx="38576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84117" y="2132856"/>
            <a:ext cx="1584176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05644" y="3789040"/>
            <a:ext cx="2322739" cy="43204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804248" y="2636912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6543040" y="2499360"/>
            <a:ext cx="535241" cy="128968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2" y="1436862"/>
            <a:ext cx="3744416" cy="2482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1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387424"/>
            <a:ext cx="8229600" cy="1600200"/>
          </a:xfrm>
        </p:spPr>
        <p:txBody>
          <a:bodyPr anchor="ctr" anchorCtr="0"/>
          <a:lstStyle/>
          <a:p>
            <a:r>
              <a:rPr lang="en-US" altLang="zh-TW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IoTtalk</a:t>
            </a:r>
            <a:r>
              <a:rPr lang="zh-TW" altLang="en-US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是什麼</a:t>
            </a:r>
            <a:r>
              <a:rPr lang="en-US" altLang="zh-TW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?</a:t>
            </a:r>
            <a:endParaRPr lang="zh-TW" altLang="en-US" sz="4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264696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是一物</a:t>
            </a:r>
            <a:r>
              <a:rPr lang="zh-TW" altLang="en-US" sz="2400" b="1" dirty="0">
                <a:ea typeface="微軟正黑體" panose="020B0604030504040204" pitchFamily="34" charset="-120"/>
              </a:rPr>
              <a:t>聯網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管理</a:t>
            </a:r>
            <a:r>
              <a:rPr lang="zh-TW" altLang="en-US" sz="2400" b="1" dirty="0">
                <a:ea typeface="微軟正黑體" panose="020B0604030504040204" pitchFamily="34" charset="-120"/>
              </a:rPr>
              <a:t>平台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ea typeface="微軟正黑體" panose="020B0604030504040204" pitchFamily="34" charset="-120"/>
              </a:rPr>
              <a:t>IoT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設備管理概念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Device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Feature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(DF)</a:t>
            </a:r>
          </a:p>
          <a:p>
            <a:pPr lvl="2"/>
            <a:r>
              <a:rPr lang="zh-TW" altLang="en-US" sz="2400" dirty="0" smtClean="0">
                <a:ea typeface="微軟正黑體" panose="020B0604030504040204" pitchFamily="34" charset="-120"/>
              </a:rPr>
              <a:t>一個物聯網設備所提供之功能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ea typeface="微軟正黑體" panose="020B0604030504040204" pitchFamily="34" charset="-120"/>
              </a:rPr>
              <a:t>能力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ea typeface="微軟正黑體" panose="020B0604030504040204" pitchFamily="34" charset="-120"/>
              </a:rPr>
              <a:t>輸入功能 </a:t>
            </a:r>
            <a:r>
              <a:rPr lang="en-US" altLang="zh-TW" dirty="0" smtClean="0">
                <a:ea typeface="微軟正黑體" panose="020B0604030504040204" pitchFamily="34" charset="-120"/>
              </a:rPr>
              <a:t>(Input device feature,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IDF</a:t>
            </a:r>
            <a:r>
              <a:rPr lang="en-US" altLang="zh-TW" dirty="0" smtClean="0"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zh-TW" altLang="en-US" dirty="0" smtClean="0">
                <a:ea typeface="微軟正黑體" panose="020B0604030504040204" pitchFamily="34" charset="-120"/>
              </a:rPr>
              <a:t>輸</a:t>
            </a:r>
            <a:r>
              <a:rPr lang="zh-TW" altLang="en-US" dirty="0">
                <a:ea typeface="微軟正黑體" panose="020B0604030504040204" pitchFamily="34" charset="-120"/>
              </a:rPr>
              <a:t>出</a:t>
            </a:r>
            <a:r>
              <a:rPr lang="zh-TW" altLang="en-US" dirty="0" smtClean="0">
                <a:ea typeface="微軟正黑體" panose="020B0604030504040204" pitchFamily="34" charset="-120"/>
              </a:rPr>
              <a:t>功能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(Output device feature,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ODF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Device Model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(DM)</a:t>
            </a:r>
          </a:p>
          <a:p>
            <a:pPr lvl="2"/>
            <a:r>
              <a:rPr lang="en-US" altLang="zh-TW" sz="2400" dirty="0" smtClean="0">
                <a:ea typeface="微軟正黑體" panose="020B0604030504040204" pitchFamily="34" charset="-120"/>
              </a:rPr>
              <a:t>DM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為數個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DF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之集合</a:t>
            </a:r>
            <a:endParaRPr lang="en-US" altLang="zh-TW" sz="2400" dirty="0"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ea typeface="微軟正黑體" panose="020B0604030504040204" pitchFamily="34" charset="-120"/>
              </a:rPr>
              <a:t>一個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 DM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為對應著某一個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ea typeface="微軟正黑體" panose="020B0604030504040204" pitchFamily="34" charset="-120"/>
              </a:rPr>
            </a:br>
            <a:r>
              <a:rPr lang="zh-TW" altLang="en-US" sz="2400" dirty="0" smtClean="0">
                <a:ea typeface="微軟正黑體" panose="020B0604030504040204" pitchFamily="34" charset="-120"/>
              </a:rPr>
              <a:t>物聯網設備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endParaRPr lang="en-US" altLang="zh-TW" sz="2400" dirty="0" smtClean="0">
              <a:ea typeface="微軟正黑體" panose="020B0604030504040204" pitchFamily="34" charset="-120"/>
            </a:endParaRPr>
          </a:p>
          <a:p>
            <a:endParaRPr lang="en-US" altLang="zh-TW" b="1" dirty="0">
              <a:ea typeface="微軟正黑體" panose="020B0604030504040204" pitchFamily="34" charset="-120"/>
            </a:endParaRPr>
          </a:p>
          <a:p>
            <a:endParaRPr lang="en-US" altLang="zh-TW" sz="2400" b="1" dirty="0">
              <a:ea typeface="微軟正黑體" panose="020B0604030504040204" pitchFamily="34" charset="-120"/>
            </a:endParaRPr>
          </a:p>
          <a:p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448B-88F4-4606-9DFB-09566DE60022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64088" y="4581128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4088" y="5061181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4088" y="5541234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4088" y="6021288"/>
            <a:ext cx="122413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/>
                <a:cs typeface="Times New Roman"/>
              </a:rPr>
              <a:t>⁞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48064" y="4221088"/>
            <a:ext cx="1656184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552002" y="422108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171344" y="3635627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An IoT device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13984" y="4581128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D0~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13984" y="5061181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D1~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13984" y="5541234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D2~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13984" y="6021288"/>
            <a:ext cx="122413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/>
                <a:cs typeface="Times New Roman"/>
              </a:rPr>
              <a:t>⁞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97960" y="4221088"/>
            <a:ext cx="1656184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524328" y="422108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NodeMCU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416062" y="3646765"/>
            <a:ext cx="142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For example: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MCU-43F02B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1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5" y="980728"/>
            <a:ext cx="9025210" cy="328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228599" y="3051618"/>
            <a:ext cx="1461407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7819758" y="3063077"/>
            <a:ext cx="744527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1690008" y="3371851"/>
            <a:ext cx="2593960" cy="17853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292080" y="3388180"/>
            <a:ext cx="2504813" cy="17690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90127" y="4725144"/>
            <a:ext cx="3526089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Acceleraction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D0~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建立之連線後</a:t>
            </a:r>
            <a:r>
              <a:rPr lang="en-US" altLang="zh-TW" b="1" dirty="0" smtClean="0"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揮動手機看看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endParaRPr lang="en-US" altLang="zh-TW" b="1" dirty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注意：手機要停在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Smartphone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頁面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且螢幕不可以暗掉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87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7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32856"/>
            <a:ext cx="4513093" cy="260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987876" y="2276872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48524" y="2628748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342771" y="3212976"/>
            <a:ext cx="214910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左鍵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</a:t>
            </a:r>
            <a:r>
              <a:rPr lang="zh-TW" altLang="en-US" b="1" dirty="0">
                <a:ea typeface="微軟正黑體" panose="020B0604030504040204" pitchFamily="34" charset="-120"/>
              </a:rPr>
              <a:t>圈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868144" y="3717032"/>
            <a:ext cx="100811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452320" y="3367152"/>
            <a:ext cx="504056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316416" y="1988840"/>
            <a:ext cx="64807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771800" y="5528265"/>
            <a:ext cx="35918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變成用手機正翻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反翻控制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亮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滅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2513" y="2419575"/>
            <a:ext cx="70320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smtClean="0">
                <a:solidFill>
                  <a:srgbClr val="0000FF"/>
                </a:solidFill>
                <a:ea typeface="微軟正黑體" panose="020B0604030504040204" pitchFamily="34" charset="-120"/>
              </a:rPr>
              <a:t>92.Smartph</a:t>
            </a:r>
            <a:endParaRPr lang="en-US" altLang="zh-TW" sz="1100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26840" y="2132417"/>
            <a:ext cx="108487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1</a:t>
            </a:r>
          </a:p>
        </p:txBody>
      </p:sp>
      <p:sp>
        <p:nvSpPr>
          <p:cNvPr id="17" name="橢圓 16"/>
          <p:cNvSpPr/>
          <p:nvPr/>
        </p:nvSpPr>
        <p:spPr>
          <a:xfrm>
            <a:off x="1619672" y="213285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8" name="橢圓 17"/>
          <p:cNvSpPr/>
          <p:nvPr/>
        </p:nvSpPr>
        <p:spPr>
          <a:xfrm>
            <a:off x="5580112" y="350100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9" name="橢圓 18"/>
          <p:cNvSpPr/>
          <p:nvPr/>
        </p:nvSpPr>
        <p:spPr>
          <a:xfrm>
            <a:off x="7956376" y="350100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20" name="橢圓 19"/>
          <p:cNvSpPr/>
          <p:nvPr/>
        </p:nvSpPr>
        <p:spPr>
          <a:xfrm>
            <a:off x="8172400" y="171604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/>
              <a:t>4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6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8" y="1340768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39757"/>
            <a:ext cx="4513093" cy="260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2056746" y="2492896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62632" y="2819028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337834" y="3284984"/>
            <a:ext cx="22260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右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鍵點擊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</a:t>
            </a:r>
            <a:r>
              <a:rPr lang="zh-TW" altLang="en-US" b="1" dirty="0">
                <a:ea typeface="微軟正黑體" panose="020B0604030504040204" pitchFamily="34" charset="-120"/>
              </a:rPr>
              <a:t>圈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80313" y="2276872"/>
            <a:ext cx="4312167" cy="252028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691820" y="4653136"/>
            <a:ext cx="23446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可觀察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zh-TW" altLang="en-US" b="1" dirty="0">
                <a:ea typeface="微軟正黑體" panose="020B0604030504040204" pitchFamily="34" charset="-120"/>
              </a:rPr>
              <a:t>手機加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速度計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的即時偵測狀態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8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0572"/>
            <a:ext cx="8609889" cy="3127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467544" y="3861048"/>
            <a:ext cx="1137320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338744" y="3291840"/>
            <a:ext cx="1137320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1554480" y="4152900"/>
            <a:ext cx="3169920" cy="12827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24400" y="3634740"/>
            <a:ext cx="2727960" cy="18008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427984" y="5140349"/>
            <a:ext cx="401263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也可以試試看用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Orientation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</a:p>
          <a:p>
            <a:r>
              <a:rPr lang="zh-TW" altLang="en-US" b="1" dirty="0">
                <a:ea typeface="微軟正黑體" panose="020B0604030504040204" pitchFamily="34" charset="-120"/>
              </a:rPr>
              <a:t>把手機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變成</a:t>
            </a:r>
            <a:r>
              <a:rPr lang="en-US" altLang="zh-TW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一樣，旋轉手機即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可控制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亮度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注意：舊的連線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Acceleration/D0~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要刪掉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不然舊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連線運作會干擾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反應</a:t>
            </a:r>
            <a:endParaRPr lang="en-US" altLang="zh-TW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9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4833" y="3517763"/>
            <a:ext cx="3563427" cy="229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131840" y="2463284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85694" y="3275692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3V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11760" y="2699628"/>
            <a:ext cx="3414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996600"/>
                </a:solidFill>
                <a:ea typeface="微軟正黑體" panose="020B0604030504040204" pitchFamily="34" charset="-120"/>
              </a:rPr>
              <a:t>A0</a:t>
            </a:r>
            <a:endParaRPr lang="zh-TW" altLang="en-US" sz="2400" b="1" dirty="0">
              <a:solidFill>
                <a:srgbClr val="9966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79712" y="6448319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亮度感測器模組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00808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肘形接點 18"/>
          <p:cNvCxnSpPr/>
          <p:nvPr/>
        </p:nvCxnSpPr>
        <p:spPr>
          <a:xfrm>
            <a:off x="3383280" y="2794000"/>
            <a:ext cx="2560320" cy="1524000"/>
          </a:xfrm>
          <a:prstGeom prst="bentConnector3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/>
          <p:nvPr/>
        </p:nvCxnSpPr>
        <p:spPr>
          <a:xfrm>
            <a:off x="3220720" y="3281680"/>
            <a:ext cx="2707784" cy="1248648"/>
          </a:xfrm>
          <a:prstGeom prst="bentConnector3">
            <a:avLst>
              <a:gd name="adj1" fmla="val 394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220720" y="3251200"/>
            <a:ext cx="0" cy="312937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73120" y="2756023"/>
            <a:ext cx="0" cy="312937"/>
          </a:xfrm>
          <a:prstGeom prst="line">
            <a:avLst/>
          </a:prstGeom>
          <a:ln w="730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2864128" y="2262075"/>
            <a:ext cx="0" cy="1581734"/>
          </a:xfrm>
          <a:prstGeom prst="line">
            <a:avLst/>
          </a:prstGeom>
          <a:ln w="73025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4406193" y="756903"/>
            <a:ext cx="0" cy="3082353"/>
          </a:xfrm>
          <a:prstGeom prst="line">
            <a:avLst/>
          </a:prstGeom>
          <a:ln w="73025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LAB2 – </a:t>
            </a:r>
            <a:r>
              <a:rPr lang="zh-TW" altLang="en-US" dirty="0" smtClean="0">
                <a:ea typeface="微軟正黑體" panose="020B0604030504040204" pitchFamily="34" charset="-120"/>
              </a:rPr>
              <a:t>連接感測器當輸入信號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67544" y="1124744"/>
            <a:ext cx="461664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次實作使用亮度感測器當試驗，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ea typeface="微軟正黑體" panose="020B0604030504040204" pitchFamily="34" charset="-120"/>
              </a:rPr>
              <a:t>但其實只要是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類比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訊號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zh-TW" altLang="en-US" sz="2400" b="1" dirty="0">
                <a:ea typeface="微軟正黑體" panose="020B0604030504040204" pitchFamily="34" charset="-120"/>
              </a:rPr>
              <a:t>感測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器皆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可使用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訊號電壓需小於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3.3V)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335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3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4644008" y="3573016"/>
            <a:ext cx="88540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580112" y="3645024"/>
            <a:ext cx="243604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把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叫出來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899592" y="2276872"/>
            <a:ext cx="88540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3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9136"/>
            <a:ext cx="883085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899592" y="3356992"/>
            <a:ext cx="1584176" cy="6480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2195736" y="3027706"/>
            <a:ext cx="1376967" cy="653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977021" y="2947010"/>
            <a:ext cx="14213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點擊此處連接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自己</a:t>
            </a:r>
            <a:r>
              <a:rPr lang="zh-TW" altLang="en-US" b="1" dirty="0">
                <a:ea typeface="微軟正黑體" panose="020B0604030504040204" pitchFamily="34" charset="-120"/>
              </a:rPr>
              <a:t>的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1477928" y="4399280"/>
            <a:ext cx="2011680" cy="5486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688080" y="4947920"/>
            <a:ext cx="3637280" cy="81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987824" y="4870033"/>
            <a:ext cx="182530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直接連接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D1~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619672" y="6156012"/>
            <a:ext cx="58734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錯誤示範：房間亮</a:t>
            </a:r>
            <a:r>
              <a:rPr lang="en-US" altLang="zh-TW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就亮，房間暗</a:t>
            </a:r>
            <a:r>
              <a:rPr lang="en-US" altLang="zh-TW" sz="2400" b="1" i="1" dirty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就暗</a:t>
            </a:r>
            <a:endParaRPr lang="zh-TW" altLang="en-US" sz="2400" b="1" i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76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835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014354" y="2546637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20240" y="2984157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084355" y="3553117"/>
            <a:ext cx="214910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左鍵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小圓圈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308304" y="3553117"/>
            <a:ext cx="100811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244408" y="2335822"/>
            <a:ext cx="79208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11560" y="5642664"/>
            <a:ext cx="8187754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選取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後，房間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越暗，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就越亮。變成光感應調節燈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如何寫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功能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722760" y="240783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3" name="橢圓 12"/>
          <p:cNvSpPr/>
          <p:nvPr/>
        </p:nvSpPr>
        <p:spPr>
          <a:xfrm>
            <a:off x="7128284" y="347007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4" name="橢圓 13"/>
          <p:cNvSpPr/>
          <p:nvPr/>
        </p:nvSpPr>
        <p:spPr>
          <a:xfrm>
            <a:off x="8539084" y="204779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995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" y="1257529"/>
            <a:ext cx="9108976" cy="512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7236296" y="4425882"/>
            <a:ext cx="180020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5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644008" y="5013176"/>
            <a:ext cx="1728192" cy="50405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020272" y="2420888"/>
            <a:ext cx="1008112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419872" y="5323840"/>
            <a:ext cx="1477248" cy="381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38646" y="5705380"/>
            <a:ext cx="399359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寫了一行很簡單的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程式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7624" y="467380"/>
            <a:ext cx="708155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允許使用者利用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語言撰寫自己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DF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a typeface="微軟正黑體" panose="020B0604030504040204" pitchFamily="34" charset="-120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395487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061502" y="4149080"/>
            <a:ext cx="2736304" cy="23042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可使用之微控板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75048"/>
            <a:ext cx="2502024" cy="25020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31640"/>
            <a:ext cx="3283260" cy="21888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39" y="4928393"/>
            <a:ext cx="1504691" cy="11528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06" y="4844330"/>
            <a:ext cx="1802096" cy="132097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04123" y="1628800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Arduino Yun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06590" y="162880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LinkIt</a:t>
            </a:r>
            <a:r>
              <a:rPr lang="en-US" altLang="zh-TW" dirty="0" smtClean="0"/>
              <a:t> Smart 7688 Duo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77119" y="4499828"/>
            <a:ext cx="9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ESP8266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49207" y="450912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NodeMCU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3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" y="1173312"/>
            <a:ext cx="9130680" cy="513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903515" y="3770456"/>
            <a:ext cx="2944268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選擇</a:t>
            </a:r>
            <a:r>
              <a:rPr lang="en-US" altLang="zh-TW" sz="2400" b="1" dirty="0" err="1">
                <a:ea typeface="微軟正黑體" panose="020B0604030504040204" pitchFamily="34" charset="-120"/>
              </a:rPr>
              <a:t>gradual_change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讓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亮度和緩變化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15816" y="5611306"/>
            <a:ext cx="3860031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在選擇</a:t>
            </a:r>
            <a:r>
              <a:rPr lang="en-US" altLang="zh-TW" sz="2400" b="1" dirty="0" err="1">
                <a:ea typeface="微軟正黑體" panose="020B0604030504040204" pitchFamily="34" charset="-120"/>
              </a:rPr>
              <a:t>gradual_change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若拿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對著亮度感測器照，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會發生什麼事情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呢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8369200" y="2173496"/>
            <a:ext cx="595288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522860" y="3284984"/>
            <a:ext cx="119820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gradual_change</a:t>
            </a:r>
            <a:endParaRPr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7308304" y="3212976"/>
            <a:ext cx="1611487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044057" y="303295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1" name="橢圓 10"/>
          <p:cNvSpPr/>
          <p:nvPr/>
        </p:nvSpPr>
        <p:spPr>
          <a:xfrm>
            <a:off x="8189180" y="19168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704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LAB3 – </a:t>
            </a:r>
            <a:r>
              <a:rPr lang="zh-TW" altLang="en-US" dirty="0" smtClean="0">
                <a:ea typeface="微軟正黑體" panose="020B0604030504040204" pitchFamily="34" charset="-120"/>
              </a:rPr>
              <a:t>多板子合作運用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835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06536" y="4005064"/>
            <a:ext cx="4193456" cy="147732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點擊後選擇其他組別的板子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就可以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讓兩張不同的板子遠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端遙控控制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如此光</a:t>
            </a:r>
            <a:r>
              <a:rPr lang="zh-TW" altLang="en-US" sz="2400" b="1" dirty="0">
                <a:ea typeface="微軟正黑體" panose="020B0604030504040204" pitchFamily="34" charset="-120"/>
              </a:rPr>
              <a:t>感測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器就可以</a:t>
            </a:r>
            <a:r>
              <a:rPr lang="zh-TW" altLang="en-US" sz="2400" b="1" dirty="0">
                <a:ea typeface="微軟正黑體" panose="020B0604030504040204" pitchFamily="34" charset="-120"/>
              </a:rPr>
              <a:t>放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到遠處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249488" y="2377890"/>
            <a:ext cx="1270484" cy="5663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30926" y="2624502"/>
            <a:ext cx="584515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400" dirty="0" err="1" smtClean="0">
                <a:solidFill>
                  <a:srgbClr val="0000FF"/>
                </a:solidFill>
                <a:ea typeface="微軟正黑體" panose="020B0604030504040204" pitchFamily="34" charset="-120"/>
              </a:rPr>
              <a:t>MCU.fd</a:t>
            </a:r>
            <a:endParaRPr lang="en-US" altLang="zh-TW" sz="1400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7504" y="2377890"/>
            <a:ext cx="1270484" cy="5663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824589" y="2767547"/>
            <a:ext cx="724619" cy="1224951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1529080" y="2803585"/>
            <a:ext cx="2378686" cy="117913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63554" y="908720"/>
            <a:ext cx="887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LAB2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中，光</a:t>
            </a:r>
            <a:r>
              <a:rPr lang="zh-TW" altLang="en-US" b="1" dirty="0">
                <a:ea typeface="微軟正黑體" panose="020B0604030504040204" pitchFamily="34" charset="-120"/>
              </a:rPr>
              <a:t>感應調節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燈，我們改使用兩張板子，一張為光</a:t>
            </a:r>
            <a:r>
              <a:rPr lang="zh-TW" altLang="en-US" b="1" dirty="0">
                <a:ea typeface="微軟正黑體" panose="020B0604030504040204" pitchFamily="34" charset="-120"/>
              </a:rPr>
              <a:t>感測器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，另一張連接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249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857625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127433" y="429515"/>
            <a:ext cx="68407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9240" y="96912"/>
            <a:ext cx="3070200" cy="78700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593167" y="1146810"/>
            <a:ext cx="240276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使用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手機</a:t>
            </a:r>
            <a:r>
              <a:rPr lang="en-US" altLang="zh-TW" b="1" dirty="0" smtClean="0">
                <a:ea typeface="微軟正黑體" panose="020B0604030504040204" pitchFamily="34" charset="-120"/>
              </a:rPr>
              <a:t>Chrome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瀏覽器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輸入此網址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2143761" y="640080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9513" y="2420888"/>
            <a:ext cx="864096" cy="4259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08925" y="3140968"/>
            <a:ext cx="18541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點擊叫出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Bulb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備用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777604" y="2588622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0"/>
            <a:ext cx="385762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84168" y="905500"/>
            <a:ext cx="1608728" cy="5072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7298872" y="1200150"/>
            <a:ext cx="685799" cy="53884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917990" y="1628800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pPr algn="r"/>
            <a:r>
              <a:rPr lang="zh-TW" altLang="en-US" b="1" dirty="0" smtClean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316830" y="0"/>
            <a:ext cx="2534348" cy="430887"/>
          </a:xfrm>
          <a:prstGeom prst="rect">
            <a:avLst/>
          </a:prstGeom>
          <a:solidFill>
            <a:srgbClr val="FFFFCC"/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800" b="1" dirty="0">
                <a:ea typeface="微軟正黑體" panose="020B0604030504040204" pitchFamily="34" charset="-120"/>
              </a:rPr>
              <a:t>– </a:t>
            </a:r>
            <a:r>
              <a:rPr lang="zh-TW" altLang="en-US" sz="2800" b="1" dirty="0">
                <a:ea typeface="微軟正黑體" panose="020B0604030504040204" pitchFamily="34" charset="-120"/>
              </a:rPr>
              <a:t>虛實整合</a:t>
            </a:r>
          </a:p>
        </p:txBody>
      </p:sp>
    </p:spTree>
    <p:extLst>
      <p:ext uri="{BB962C8B-B14F-4D97-AF65-F5344CB8AC3E}">
        <p14:creationId xmlns:p14="http://schemas.microsoft.com/office/powerpoint/2010/main" val="31373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" y="1252717"/>
            <a:ext cx="9117530" cy="512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43912" y="3461244"/>
            <a:ext cx="1161370" cy="4320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96188" y="4370852"/>
            <a:ext cx="959810" cy="24388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44008" y="4679845"/>
            <a:ext cx="595967" cy="29509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131840" y="2132856"/>
            <a:ext cx="1368152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04155" y="347995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0" name="橢圓 9"/>
          <p:cNvSpPr/>
          <p:nvPr/>
        </p:nvSpPr>
        <p:spPr>
          <a:xfrm>
            <a:off x="4436148" y="41908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1" name="橢圓 10"/>
          <p:cNvSpPr/>
          <p:nvPr/>
        </p:nvSpPr>
        <p:spPr>
          <a:xfrm>
            <a:off x="5096073" y="4777341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949408" y="27168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虛實整合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3528" y="883100"/>
            <a:ext cx="59216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介面操點選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Bulb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ea typeface="微軟正黑體" panose="020B0604030504040204" pitchFamily="34" charset="-120"/>
              </a:rPr>
              <a:t>並勾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Luminance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98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0" y="908720"/>
            <a:ext cx="9146060" cy="514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852936"/>
            <a:ext cx="2845013" cy="5057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51560" y="3390156"/>
            <a:ext cx="775861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203733" y="3493900"/>
            <a:ext cx="1161370" cy="43204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913400" y="3861048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094513" y="3567792"/>
            <a:ext cx="1436915" cy="195943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7380312" y="33569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4</a:t>
            </a:r>
            <a:endParaRPr lang="zh-TW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187624" y="2004839"/>
            <a:ext cx="2138506" cy="589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949408" y="27168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虛實整合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3528" y="476672"/>
            <a:ext cx="42158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選擇正確的裝置並掛載上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6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0728"/>
            <a:ext cx="9001000" cy="272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H="1" flipV="1">
            <a:off x="1551214" y="3305724"/>
            <a:ext cx="1938394" cy="1282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3688080" y="3305724"/>
            <a:ext cx="3692434" cy="1363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987824" y="4509993"/>
            <a:ext cx="248413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直接連接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Luminance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49408" y="27168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虛實整合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3528" y="476672"/>
            <a:ext cx="26513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連接</a:t>
            </a:r>
            <a:r>
              <a:rPr lang="en-US" altLang="zh-TW" sz="2400" b="1" dirty="0">
                <a:ea typeface="微軟正黑體" panose="020B0604030504040204" pitchFamily="34" charset="-120"/>
              </a:rPr>
              <a:t>A0</a:t>
            </a:r>
            <a:r>
              <a:rPr lang="zh-TW" altLang="en-US" sz="2400" b="1" dirty="0">
                <a:ea typeface="微軟正黑體" panose="020B0604030504040204" pitchFamily="34" charset="-120"/>
              </a:rPr>
              <a:t>到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Luminance</a:t>
            </a:r>
            <a:endParaRPr lang="en-US" altLang="zh-TW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99592" y="5733256"/>
            <a:ext cx="791306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觀察虛擬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燈泡的明暗變化是否符合真實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的模式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可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搭配使用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err="1" smtClean="0">
                <a:solidFill>
                  <a:srgbClr val="0000FF"/>
                </a:solidFill>
                <a:ea typeface="微軟正黑體" panose="020B0604030504040204" pitchFamily="34" charset="-120"/>
              </a:rPr>
              <a:t>gradual_change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兩個功能 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參見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page 39)</a:t>
            </a:r>
            <a:endParaRPr lang="en-US" altLang="zh-TW" sz="2400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00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59" y="2486056"/>
            <a:ext cx="3844733" cy="32472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47664" y="4512223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(5V) DC+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73160" y="4939625"/>
            <a:ext cx="452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DC-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29507" y="5304311"/>
            <a:ext cx="2837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29463" y="2207967"/>
            <a:ext cx="22971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NC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(Normal close)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44748" y="2568007"/>
            <a:ext cx="6389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43230" y="2990763"/>
            <a:ext cx="23451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 (Normal open)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79712" y="5858688"/>
            <a:ext cx="539570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只可以連接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D5, D6, D7, D8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數位輸出腳位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連接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D0, D1, D2 PWM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腳位會沒反應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345842" y="2196051"/>
            <a:ext cx="2299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339752" y="5517232"/>
            <a:ext cx="589755" cy="347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LAB5 – </a:t>
            </a:r>
            <a:r>
              <a:rPr lang="zh-TW" altLang="en-US" dirty="0" smtClean="0">
                <a:ea typeface="微軟正黑體" panose="020B0604030504040204" pitchFamily="34" charset="-120"/>
              </a:rPr>
              <a:t>智慧開關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878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72" y="1556792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1" y="1700808"/>
            <a:ext cx="3844733" cy="32472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H="1">
            <a:off x="683568" y="3943216"/>
            <a:ext cx="44711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3728" y="1196752"/>
            <a:ext cx="0" cy="274646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93728" y="1196752"/>
            <a:ext cx="447248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5156053" y="1196752"/>
            <a:ext cx="0" cy="137323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125573" y="2590304"/>
            <a:ext cx="50968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080594" y="4179560"/>
            <a:ext cx="509684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875839" y="4221088"/>
            <a:ext cx="509684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875839" y="4221088"/>
            <a:ext cx="0" cy="792088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67213" y="5021802"/>
            <a:ext cx="4204755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5065896" y="4149080"/>
            <a:ext cx="0" cy="90000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7682270" y="4385266"/>
            <a:ext cx="63414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8316416" y="4385266"/>
            <a:ext cx="0" cy="185204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628298" y="4573202"/>
            <a:ext cx="0" cy="171024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>
            <a:off x="1628298" y="6237312"/>
            <a:ext cx="6688118" cy="4613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73326" y="3717032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51520" y="4139788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676235" y="58679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控制訊號</a:t>
            </a:r>
            <a:endParaRPr lang="zh-TW" altLang="en-US" sz="2400" b="1" dirty="0">
              <a:solidFill>
                <a:srgbClr val="00B0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48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LAB5 – </a:t>
            </a:r>
            <a:r>
              <a:rPr lang="zh-TW" altLang="en-US" dirty="0" smtClean="0">
                <a:ea typeface="微軟正黑體" panose="020B0604030504040204" pitchFamily="34" charset="-120"/>
              </a:rPr>
              <a:t>智慧開關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64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762722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429000"/>
            <a:ext cx="1457494" cy="1230976"/>
          </a:xfrm>
          <a:prstGeom prst="rect">
            <a:avLst/>
          </a:prstGeom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72" y="3370830"/>
            <a:ext cx="1528767" cy="218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2510287" y="4132053"/>
            <a:ext cx="4192438" cy="172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1940943" y="3952033"/>
            <a:ext cx="621102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779912" y="4653136"/>
            <a:ext cx="530863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連接後即可用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控制繼電器</a:t>
            </a:r>
            <a:r>
              <a:rPr lang="zh-TW" altLang="en-US" sz="2400" b="1" dirty="0">
                <a:ea typeface="微軟正黑體" panose="020B0604030504040204" pitchFamily="34" charset="-120"/>
              </a:rPr>
              <a:t>模組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繼電器啟動時可以聽到答一聲，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跟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兩個腳位就會接通。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25355" y="6002704"/>
            <a:ext cx="715529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可嘗試以光感測器模組取代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，變成光感開關。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或是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Acceleration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取代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就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變成體感開關。</a:t>
            </a:r>
            <a:endParaRPr lang="zh-TW" altLang="en-US" sz="2400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48264" y="-27384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LAB5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智慧開關</a:t>
            </a:r>
          </a:p>
        </p:txBody>
      </p:sp>
    </p:spTree>
    <p:extLst>
      <p:ext uri="{BB962C8B-B14F-4D97-AF65-F5344CB8AC3E}">
        <p14:creationId xmlns:p14="http://schemas.microsoft.com/office/powerpoint/2010/main" val="2196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536" y="980728"/>
            <a:ext cx="64770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LAB6 – </a:t>
            </a:r>
            <a:r>
              <a:rPr lang="zh-TW" altLang="en-US" dirty="0" smtClean="0">
                <a:ea typeface="微軟正黑體" panose="020B0604030504040204" pitchFamily="34" charset="-120"/>
              </a:rPr>
              <a:t>光感丟球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272999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457200" y="4293096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1619672" y="4437112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747600" y="4853121"/>
            <a:ext cx="161845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Ball-throw2</a:t>
            </a:r>
          </a:p>
        </p:txBody>
      </p:sp>
      <p:sp>
        <p:nvSpPr>
          <p:cNvPr id="9" name="橢圓 8"/>
          <p:cNvSpPr/>
          <p:nvPr/>
        </p:nvSpPr>
        <p:spPr>
          <a:xfrm>
            <a:off x="4417640" y="871216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5292080" y="1178260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292080" y="1645620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743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物聯網應用開發實驗材料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33342"/>
            <a:ext cx="1802096" cy="13209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71" y="4930227"/>
            <a:ext cx="1435596" cy="1318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6854">
            <a:off x="4401885" y="5527949"/>
            <a:ext cx="1847183" cy="1225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8" y="5032106"/>
            <a:ext cx="923937" cy="11142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869160"/>
            <a:ext cx="1705171" cy="14401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92131" y="1916832"/>
            <a:ext cx="13208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27584" y="4427820"/>
            <a:ext cx="15311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Light sensor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29163" y="4437112"/>
            <a:ext cx="10827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RGB 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932040" y="4437112"/>
            <a:ext cx="12551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220R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電阻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04248" y="4437112"/>
            <a:ext cx="6920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4304">
            <a:off x="2409048" y="2317587"/>
            <a:ext cx="1156488" cy="100066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2746966" y="1916832"/>
            <a:ext cx="13865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麵包板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X 2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789">
            <a:off x="3313486" y="2677628"/>
            <a:ext cx="1156488" cy="100066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23" y="2333342"/>
            <a:ext cx="1493520" cy="149352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899744" y="1916832"/>
            <a:ext cx="140044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TW" sz="2400" b="1" dirty="0" smtClean="0">
                <a:ea typeface="微軟正黑體" panose="020B0604030504040204" pitchFamily="34" charset="-120"/>
              </a:rPr>
              <a:t>Micro USB </a:t>
            </a:r>
            <a:br>
              <a:rPr lang="en-US" altLang="zh-TW" sz="2400" b="1" dirty="0" smtClean="0"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ea typeface="微軟正黑體" panose="020B0604030504040204" pitchFamily="34" charset="-120"/>
              </a:rPr>
              <a:t>電源線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544740"/>
            <a:ext cx="2123728" cy="132733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7393086" y="1916832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sz="2400" b="1" dirty="0" smtClean="0">
                <a:ea typeface="微軟正黑體" panose="020B0604030504040204" pitchFamily="34" charset="-120"/>
              </a:rPr>
              <a:t>杜邦線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11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828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755576" y="3356992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948264" y="-27384"/>
            <a:ext cx="21448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HW1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</a:p>
        </p:txBody>
      </p:sp>
    </p:spTree>
    <p:extLst>
      <p:ext uri="{BB962C8B-B14F-4D97-AF65-F5344CB8AC3E}">
        <p14:creationId xmlns:p14="http://schemas.microsoft.com/office/powerpoint/2010/main" val="39153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" y="476672"/>
            <a:ext cx="908900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橢圓 6"/>
          <p:cNvSpPr/>
          <p:nvPr/>
        </p:nvSpPr>
        <p:spPr>
          <a:xfrm>
            <a:off x="5940152" y="1988840"/>
            <a:ext cx="1584176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356992"/>
            <a:ext cx="64770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6588224" y="3284984"/>
            <a:ext cx="1584176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092280" y="2514962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685280" y="2245360"/>
            <a:ext cx="690880" cy="115824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948264" y="-27384"/>
            <a:ext cx="21448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HW1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</a:p>
        </p:txBody>
      </p:sp>
    </p:spTree>
    <p:extLst>
      <p:ext uri="{BB962C8B-B14F-4D97-AF65-F5344CB8AC3E}">
        <p14:creationId xmlns:p14="http://schemas.microsoft.com/office/powerpoint/2010/main" val="13253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95" y="1268760"/>
            <a:ext cx="682400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696" y="3653150"/>
            <a:ext cx="5656480" cy="3016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sz="2800" b="1" dirty="0" smtClean="0">
                <a:ea typeface="微軟正黑體" panose="020B0604030504040204" pitchFamily="34" charset="-120"/>
              </a:rPr>
              <a:t>建立</a:t>
            </a:r>
            <a:r>
              <a:rPr lang="en-US" altLang="zh-TW" sz="2800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sz="2800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sz="2800" b="1" dirty="0" smtClean="0">
                <a:ea typeface="微軟正黑體" panose="020B0604030504040204" pitchFamily="34" charset="-120"/>
              </a:rPr>
              <a:t>Speed</a:t>
            </a:r>
            <a:r>
              <a:rPr lang="zh-TW" altLang="en-US" sz="2800" b="1" dirty="0" smtClean="0">
                <a:ea typeface="微軟正黑體" panose="020B0604030504040204" pitchFamily="34" charset="-120"/>
              </a:rPr>
              <a:t>連線後，可以用</a:t>
            </a:r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ea typeface="微軟正黑體" panose="020B0604030504040204" pitchFamily="34" charset="-120"/>
              </a:rPr>
              <a:t>手遮住光感應器來控制丟球力道</a:t>
            </a:r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endParaRPr lang="en-US" altLang="zh-TW" sz="2800" b="1" dirty="0">
              <a:ea typeface="微軟正黑體" panose="020B0604030504040204" pitchFamily="34" charset="-120"/>
            </a:endParaRPr>
          </a:p>
          <a:p>
            <a:endParaRPr lang="en-US" altLang="zh-TW" sz="2800" b="1" dirty="0"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如果試著把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A0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更換為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Smartphone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的 </a:t>
            </a:r>
            <a:endParaRPr lang="en-US" altLang="zh-TW" sz="2800" b="1" dirty="0" smtClean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Acceleration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，甩動手機時會怎樣呢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948264" y="-27384"/>
            <a:ext cx="21448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HW1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</a:p>
        </p:txBody>
      </p:sp>
    </p:spTree>
    <p:extLst>
      <p:ext uri="{BB962C8B-B14F-4D97-AF65-F5344CB8AC3E}">
        <p14:creationId xmlns:p14="http://schemas.microsoft.com/office/powerpoint/2010/main" val="285461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多多嘗試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各種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可能的連接組合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zh-TW" altLang="en-US" dirty="0" smtClean="0">
                <a:ea typeface="微軟正黑體" panose="020B0604030504040204" pitchFamily="34" charset="-120"/>
              </a:rPr>
              <a:t>試</a:t>
            </a:r>
            <a:r>
              <a:rPr lang="zh-TW" altLang="en-US" dirty="0">
                <a:ea typeface="微軟正黑體" panose="020B0604030504040204" pitchFamily="34" charset="-120"/>
              </a:rPr>
              <a:t>著組合不同</a:t>
            </a:r>
            <a:r>
              <a:rPr lang="zh-TW" altLang="en-US" dirty="0" smtClean="0"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ea typeface="微軟正黑體" panose="020B0604030504040204" pitchFamily="34" charset="-120"/>
              </a:rPr>
              <a:t>IDF/ODF</a:t>
            </a:r>
          </a:p>
          <a:p>
            <a:pPr marL="0" indent="0" algn="ctr">
              <a:buNone/>
            </a:pPr>
            <a:r>
              <a:rPr lang="zh-TW" altLang="en-US" dirty="0" smtClean="0">
                <a:ea typeface="微軟正黑體" panose="020B0604030504040204" pitchFamily="34" charset="-120"/>
              </a:rPr>
              <a:t>來實現不同的創意應用</a:t>
            </a:r>
            <a:endParaRPr lang="en-US" altLang="zh-TW" dirty="0" smtClean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 smtClean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 smtClean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b="1" dirty="0" smtClean="0">
                <a:ea typeface="微軟正黑體" panose="020B0604030504040204" pitchFamily="34" charset="-120"/>
              </a:rPr>
              <a:t>聯絡資訊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smtClean="0">
                <a:ea typeface="微軟正黑體" panose="020B0604030504040204" pitchFamily="34" charset="-120"/>
              </a:rPr>
              <a:t> </a:t>
            </a:r>
            <a:r>
              <a:rPr lang="zh-TW" altLang="en-US" smtClean="0">
                <a:ea typeface="微軟正黑體" panose="020B0604030504040204" pitchFamily="34" charset="-120"/>
              </a:rPr>
              <a:t>林</a:t>
            </a:r>
            <a:r>
              <a:rPr lang="zh-TW" altLang="en-US" dirty="0">
                <a:ea typeface="微軟正黑體" panose="020B0604030504040204" pitchFamily="34" charset="-120"/>
              </a:rPr>
              <a:t>勻蔚 </a:t>
            </a:r>
            <a:r>
              <a:rPr lang="en-US" altLang="zh-TW" dirty="0" smtClean="0">
                <a:ea typeface="微軟正黑體" panose="020B0604030504040204" pitchFamily="34" charset="-120"/>
              </a:rPr>
              <a:t>( jyneda@gmail.com)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1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向下箭號 8"/>
          <p:cNvSpPr/>
          <p:nvPr/>
        </p:nvSpPr>
        <p:spPr>
          <a:xfrm flipV="1">
            <a:off x="4258090" y="6370460"/>
            <a:ext cx="432048" cy="2268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287700" y="6562255"/>
            <a:ext cx="23728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插入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Micro USB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供電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(5V)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2889938" y="116632"/>
            <a:ext cx="3168352" cy="6253828"/>
            <a:chOff x="3059832" y="116632"/>
            <a:chExt cx="3168352" cy="625382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116632"/>
              <a:ext cx="3168352" cy="6253828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3158416" y="1159248"/>
              <a:ext cx="386164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GND</a:t>
              </a:r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157718" y="1477362"/>
              <a:ext cx="386164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VU</a:t>
              </a:r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909259" y="4599584"/>
              <a:ext cx="467258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412793" y="4682452"/>
              <a:ext cx="752523" cy="77139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135375" y="1707533"/>
              <a:ext cx="453214" cy="191962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158416" y="4293096"/>
              <a:ext cx="453214" cy="1280519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796136" y="1794891"/>
              <a:ext cx="374557" cy="57899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796136" y="2420888"/>
              <a:ext cx="374557" cy="28009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724128" y="4365104"/>
              <a:ext cx="374557" cy="600412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760720" y="5288440"/>
              <a:ext cx="337965" cy="372808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1" name="直線單箭頭接點 20"/>
          <p:cNvCxnSpPr>
            <a:stCxn id="39" idx="1"/>
          </p:cNvCxnSpPr>
          <p:nvPr/>
        </p:nvCxnSpPr>
        <p:spPr>
          <a:xfrm flipH="1" flipV="1">
            <a:off x="5954670" y="923752"/>
            <a:ext cx="1192366" cy="2305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39" idx="1"/>
          </p:cNvCxnSpPr>
          <p:nvPr/>
        </p:nvCxnSpPr>
        <p:spPr>
          <a:xfrm flipH="1" flipV="1">
            <a:off x="5911540" y="1348578"/>
            <a:ext cx="1235496" cy="18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40" idx="1"/>
          </p:cNvCxnSpPr>
          <p:nvPr/>
        </p:nvCxnSpPr>
        <p:spPr>
          <a:xfrm flipH="1" flipV="1">
            <a:off x="5954862" y="3217657"/>
            <a:ext cx="1203868" cy="8814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40" idx="1"/>
          </p:cNvCxnSpPr>
          <p:nvPr/>
        </p:nvCxnSpPr>
        <p:spPr>
          <a:xfrm flipH="1" flipV="1">
            <a:off x="5972114" y="3562713"/>
            <a:ext cx="1186616" cy="536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40" idx="1"/>
          </p:cNvCxnSpPr>
          <p:nvPr/>
        </p:nvCxnSpPr>
        <p:spPr>
          <a:xfrm flipH="1" flipV="1">
            <a:off x="5937608" y="3838759"/>
            <a:ext cx="1221122" cy="2603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40" idx="1"/>
          </p:cNvCxnSpPr>
          <p:nvPr/>
        </p:nvCxnSpPr>
        <p:spPr>
          <a:xfrm flipH="1">
            <a:off x="5937608" y="4099138"/>
            <a:ext cx="1221122" cy="501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7158730" y="3822139"/>
            <a:ext cx="1493482" cy="553998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D5, D6, D7, D8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數位輸出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5357146" y="5882788"/>
            <a:ext cx="9328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289990" y="5744289"/>
            <a:ext cx="26930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持續按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秒後清除</a:t>
            </a:r>
            <a:r>
              <a:rPr lang="en-US" altLang="zh-TW" b="1" dirty="0" smtClean="0">
                <a:ea typeface="微軟正黑體" panose="020B0604030504040204" pitchFamily="34" charset="-120"/>
              </a:rPr>
              <a:t>Wi-Fi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設定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39552" y="5744289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按一下</a:t>
            </a:r>
            <a:r>
              <a:rPr lang="zh-TW" altLang="en-US" b="1" smtClean="0">
                <a:ea typeface="微軟正黑體" panose="020B0604030504040204" pitchFamily="34" charset="-120"/>
              </a:rPr>
              <a:t>後重新啟動板子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2849581" y="5882788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1063660" y="1454289"/>
            <a:ext cx="11766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供應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5V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電源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 flipV="1">
            <a:off x="2258277" y="1592788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885726" y="4016097"/>
            <a:ext cx="13545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供應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3.3V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電源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2258277" y="4154596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2258277" y="957867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481612" y="806908"/>
            <a:ext cx="1766509" cy="284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A0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類比輸入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778599" y="3728065"/>
            <a:ext cx="4616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負極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62" name="直線單箭頭接點 61"/>
          <p:cNvCxnSpPr/>
          <p:nvPr/>
        </p:nvCxnSpPr>
        <p:spPr>
          <a:xfrm flipV="1">
            <a:off x="2258277" y="3845807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39" idx="1"/>
          </p:cNvCxnSpPr>
          <p:nvPr/>
        </p:nvCxnSpPr>
        <p:spPr>
          <a:xfrm flipH="1" flipV="1">
            <a:off x="5911540" y="1666692"/>
            <a:ext cx="1235496" cy="15621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5316220" y="336430"/>
            <a:ext cx="950647" cy="557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6274314" y="188640"/>
            <a:ext cx="2603721" cy="1938992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過電後燈號意義：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沒亮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:AP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模式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需設定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恆亮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無法連上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主機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每兩秒閃一下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並可以開始使用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5" name="投影片編號版面配置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7147036" y="2812570"/>
            <a:ext cx="1049449" cy="832454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D0, D1, D2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en-US" altLang="zh-TW" b="1" dirty="0" smtClean="0">
                <a:ea typeface="微軟正黑體" panose="020B0604030504040204" pitchFamily="34" charset="-120"/>
              </a:rPr>
              <a:t>PWM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訊號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輸出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7508" y="-45968"/>
            <a:ext cx="224119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br>
              <a:rPr lang="en-US" altLang="zh-TW" sz="2400" b="1" dirty="0" smtClean="0">
                <a:ea typeface="微軟正黑體" panose="020B0604030504040204" pitchFamily="34" charset="-120"/>
              </a:rPr>
            </a:br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已燒錄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ArduTalk)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657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592288"/>
            <a:ext cx="3026280" cy="40770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56" y="2636912"/>
            <a:ext cx="3506932" cy="3429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26979"/>
            <a:ext cx="1474093" cy="290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>
            <a:off x="1023356" y="2364918"/>
            <a:ext cx="403348" cy="4795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7504" y="1484784"/>
            <a:ext cx="2025679" cy="1107996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1.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過電後燈號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沒亮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AP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模式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需設定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  <a:endParaRPr lang="zh-TW" altLang="en-US" b="1" dirty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11760" y="1484784"/>
            <a:ext cx="2944455" cy="1107996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經由自己的手機或電腦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掃描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 AP,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找尋</a:t>
            </a:r>
            <a:r>
              <a:rPr lang="zh-TW" altLang="en-US" b="1" dirty="0">
                <a:ea typeface="微軟正黑體" panose="020B0604030504040204" pitchFamily="34" charset="-120"/>
              </a:rPr>
              <a:t>自己所屬的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MCU-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xxxxxxxxxxxx</a:t>
            </a:r>
            <a:endParaRPr lang="zh-TW" altLang="en-US" b="1" dirty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六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x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是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代號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3059832" y="2575036"/>
            <a:ext cx="504056" cy="11967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956376" y="3523074"/>
            <a:ext cx="95968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4.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選擇正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確的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AP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898881" y="4376137"/>
            <a:ext cx="113761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5.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輸入密碼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084168" y="1484784"/>
            <a:ext cx="2226054" cy="830997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3</a:t>
            </a:r>
            <a:r>
              <a:rPr lang="en-US" altLang="zh-TW" b="1" dirty="0">
                <a:ea typeface="微軟正黑體" panose="020B0604030504040204" pitchFamily="34" charset="-120"/>
              </a:rPr>
              <a:t>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用手機</a:t>
            </a:r>
            <a:r>
              <a:rPr lang="zh-TW" altLang="en-US" b="1" dirty="0">
                <a:ea typeface="微軟正黑體" panose="020B0604030504040204" pitchFamily="34" charset="-120"/>
              </a:rPr>
              <a:t>或電腦</a:t>
            </a:r>
            <a:endParaRPr lang="en-US" altLang="zh-TW" b="1" dirty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開啟瀏覽器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ea typeface="微軟正黑體" panose="020B0604030504040204" pitchFamily="34" charset="-120"/>
              </a:rPr>
              <a:t> 網址輸入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en-US" altLang="zh-TW" b="1" dirty="0" smtClean="0">
                <a:ea typeface="微軟正黑體" panose="020B0604030504040204" pitchFamily="34" charset="-120"/>
              </a:rPr>
              <a:t>192.168.0.1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6516216" y="2303253"/>
            <a:ext cx="425051" cy="765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聯網設定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01557" y="5932028"/>
            <a:ext cx="3462931" cy="553998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6.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連線成功後燈號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每兩秒閃一下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表示已連上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並可以開始使用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/>
          <p:cNvCxnSpPr>
            <a:stCxn id="38" idx="1"/>
          </p:cNvCxnSpPr>
          <p:nvPr/>
        </p:nvCxnSpPr>
        <p:spPr>
          <a:xfrm flipH="1" flipV="1">
            <a:off x="1547664" y="2924944"/>
            <a:ext cx="3953893" cy="3284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419872" y="4077072"/>
            <a:ext cx="142134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找到後連上去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2483768" y="5373216"/>
            <a:ext cx="16521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若等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一陣子還是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沒看到可按一下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RST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按鈕</a:t>
            </a:r>
            <a:r>
              <a:rPr lang="zh-TW" altLang="en-US" b="1" dirty="0">
                <a:ea typeface="微軟正黑體" panose="020B0604030504040204" pitchFamily="34" charset="-120"/>
              </a:rPr>
              <a:t>再找找</a:t>
            </a:r>
          </a:p>
        </p:txBody>
      </p:sp>
    </p:spTree>
    <p:extLst>
      <p:ext uri="{BB962C8B-B14F-4D97-AF65-F5344CB8AC3E}">
        <p14:creationId xmlns:p14="http://schemas.microsoft.com/office/powerpoint/2010/main" val="133735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46" y="1785218"/>
            <a:ext cx="7260562" cy="481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720150" y="2223856"/>
            <a:ext cx="720080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/>
          <p:cNvSpPr/>
          <p:nvPr/>
        </p:nvSpPr>
        <p:spPr>
          <a:xfrm>
            <a:off x="3779912" y="2162649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5" name="橢圓 4"/>
          <p:cNvSpPr/>
          <p:nvPr/>
        </p:nvSpPr>
        <p:spPr>
          <a:xfrm>
            <a:off x="3851920" y="391280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上叫出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NodeMCU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89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60736"/>
            <a:ext cx="7885113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3644522" y="509049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735247" y="548680"/>
            <a:ext cx="36735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新增屬於</a:t>
            </a:r>
            <a:r>
              <a:rPr lang="zh-TW" altLang="en-US" sz="2400" b="1" dirty="0">
                <a:ea typeface="微軟正黑體" panose="020B0604030504040204" pitchFamily="34" charset="-120"/>
              </a:rPr>
              <a:t>自己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zh-TW" altLang="en-US" sz="2400" b="1" dirty="0">
                <a:ea typeface="微軟正黑體" panose="020B0604030504040204" pitchFamily="34" charset="-120"/>
              </a:rPr>
              <a:t>專案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Project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58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1615</Words>
  <Application>Microsoft Office PowerPoint</Application>
  <PresentationFormat>如螢幕大小 (4:3)</PresentationFormat>
  <Paragraphs>404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Office 佈景主題</vt:lpstr>
      <vt:lpstr>PowerPoint 簡報</vt:lpstr>
      <vt:lpstr>ArduTalk是什麼?</vt:lpstr>
      <vt:lpstr>IoTtalk是什麼?</vt:lpstr>
      <vt:lpstr>ArduTalk可使用之微控板</vt:lpstr>
      <vt:lpstr>ArduTalk物聯網應用開發實驗材料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ArduTalk實作範例</vt:lpstr>
      <vt:lpstr>LAB1 – RGB LED控制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多多嘗試各種可能的連接組合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Jyneda</dc:creator>
  <cp:lastModifiedBy>Jyneda</cp:lastModifiedBy>
  <cp:revision>169</cp:revision>
  <cp:lastPrinted>2018-01-29T12:56:26Z</cp:lastPrinted>
  <dcterms:created xsi:type="dcterms:W3CDTF">2018-01-06T16:21:23Z</dcterms:created>
  <dcterms:modified xsi:type="dcterms:W3CDTF">2018-05-25T03:34:01Z</dcterms:modified>
</cp:coreProperties>
</file>